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84" r:id="rId3"/>
    <p:sldId id="279" r:id="rId4"/>
    <p:sldId id="282" r:id="rId5"/>
    <p:sldId id="285" r:id="rId6"/>
    <p:sldId id="269" r:id="rId7"/>
    <p:sldId id="286" r:id="rId8"/>
  </p:sldIdLst>
  <p:sldSz cx="12192000" cy="6858000"/>
  <p:notesSz cx="6858000" cy="9144000"/>
  <p:embeddedFontLst>
    <p:embeddedFont>
      <p:font typeface="Pretendard" panose="02000503000000020004" pitchFamily="50" charset="-127"/>
      <p:regular r:id="rId10"/>
      <p:bold r:id="rId11"/>
    </p:embeddedFont>
    <p:embeddedFont>
      <p:font typeface="나눔바른고딕" panose="020B0600000101010101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201"/>
    <a:srgbClr val="08A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D379-BF87-4D8B-AFCF-0D151281D49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9FDC6-0201-4EB2-BF98-16B571E6D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255-2CBE-4999-924D-5FFF2BBCC55B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9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D1C4-B4C2-4726-B48C-22FE6C409733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3821-9C7E-4089-8C43-EF248424F153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D1F1-7C73-4676-8749-BE8C282CCA41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CC1E-E026-46EF-80B9-0240DC54D129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C2D5-3FF3-4F55-A9A8-AC7679469A90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3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CC43-B269-42A1-9AB0-7EE82F07139E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141-53F0-49C2-AADE-FBA8947AB08C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E063-CDF8-4442-A1AA-107CE03E36B2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2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9868-41BD-4858-ACF7-B3FAEE562B28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3873-8A61-4CC0-A499-2BC753711A32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0A9-713A-418B-8427-C335E035DEAF}" type="datetime1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AF79-33DD-4491-AE5A-D05BA40F3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5897" y="1913508"/>
            <a:ext cx="458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2023-2 </a:t>
            </a:r>
            <a:r>
              <a:rPr lang="ko-KR" altLang="en-US" dirty="0"/>
              <a:t>기전융합종합설계 </a:t>
            </a:r>
            <a:r>
              <a:rPr lang="en-US" altLang="ko-KR" dirty="0"/>
              <a:t>9</a:t>
            </a:r>
            <a:r>
              <a:rPr lang="ko-KR" altLang="en-US" dirty="0"/>
              <a:t>주차 진행상황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314" y="2673820"/>
            <a:ext cx="109773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+mj-lt"/>
                <a:ea typeface="맑은 고딕" panose="020B0503020000020004" pitchFamily="50" charset="-127"/>
              </a:rPr>
              <a:t>Spark Test</a:t>
            </a:r>
            <a:r>
              <a:rPr lang="ko-KR" altLang="en-US" sz="3500" b="1" dirty="0">
                <a:latin typeface="+mj-lt"/>
                <a:ea typeface="맑은 고딕" panose="020B0503020000020004" pitchFamily="50" charset="-127"/>
              </a:rPr>
              <a:t>를 이용한 강종 분류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9240" y="4086723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기계제어공학부 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21801017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김은찬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240" y="4456055"/>
            <a:ext cx="4033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지도</a:t>
            </a:r>
            <a:r>
              <a:rPr lang="en-US" altLang="ko-KR" sz="1500" dirty="0"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1500" dirty="0">
                <a:latin typeface="+mj-lt"/>
                <a:ea typeface="나눔바른고딕" panose="020B0603020101020101" pitchFamily="50" charset="-127"/>
              </a:rPr>
              <a:t>김영근 교수님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8432" y="6708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23.11.09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24" y="5712200"/>
            <a:ext cx="2079752" cy="7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/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3043624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9416562" y="3952843"/>
            <a:ext cx="485575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8057038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IFFT </a:t>
            </a:r>
            <a:r>
              <a:rPr lang="ko-KR" altLang="en-US" sz="1600" dirty="0"/>
              <a:t>된 이미지에서 파열 영역 검출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– Feature pool </a:t>
            </a:r>
            <a:r>
              <a:rPr lang="ko-KR" altLang="en-US" sz="1600" dirty="0"/>
              <a:t>저장하고 정규화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적용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4A47D-C567-4EF6-AD31-2A1FED424D95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주 진행 사항</a:t>
            </a:r>
          </a:p>
        </p:txBody>
      </p:sp>
    </p:spTree>
    <p:extLst>
      <p:ext uri="{BB962C8B-B14F-4D97-AF65-F5344CB8AC3E}">
        <p14:creationId xmlns:p14="http://schemas.microsoft.com/office/powerpoint/2010/main" val="113957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E12B78-6C6E-4F50-9ACF-CF26BF271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18156" r="8998" b="14809"/>
          <a:stretch/>
        </p:blipFill>
        <p:spPr>
          <a:xfrm>
            <a:off x="2171207" y="3236501"/>
            <a:ext cx="7849585" cy="315698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64BE0A6-58DB-46D2-B4E4-B74040369280}"/>
              </a:ext>
            </a:extLst>
          </p:cNvPr>
          <p:cNvSpPr/>
          <p:nvPr/>
        </p:nvSpPr>
        <p:spPr>
          <a:xfrm>
            <a:off x="6574034" y="3701561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8EA896-061B-40BD-80C9-9C09FD887343}"/>
              </a:ext>
            </a:extLst>
          </p:cNvPr>
          <p:cNvSpPr/>
          <p:nvPr/>
        </p:nvSpPr>
        <p:spPr>
          <a:xfrm>
            <a:off x="2567672" y="3701561"/>
            <a:ext cx="503693" cy="50369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94B2C51-15A2-4253-9049-1EC42D061A8A}"/>
              </a:ext>
            </a:extLst>
          </p:cNvPr>
          <p:cNvSpPr/>
          <p:nvPr/>
        </p:nvSpPr>
        <p:spPr>
          <a:xfrm>
            <a:off x="7878226" y="420525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3BD812E-2E71-4CC4-94CC-9679C9697631}"/>
              </a:ext>
            </a:extLst>
          </p:cNvPr>
          <p:cNvSpPr/>
          <p:nvPr/>
        </p:nvSpPr>
        <p:spPr>
          <a:xfrm>
            <a:off x="3871864" y="4205254"/>
            <a:ext cx="503693" cy="50369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7596B9-2C4A-4CB2-A19A-6AD468EFF33B}"/>
              </a:ext>
            </a:extLst>
          </p:cNvPr>
          <p:cNvSpPr/>
          <p:nvPr/>
        </p:nvSpPr>
        <p:spPr>
          <a:xfrm>
            <a:off x="9182418" y="3905648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023EFD-EEDE-4EA8-B9C2-88013A70C6DD}"/>
              </a:ext>
            </a:extLst>
          </p:cNvPr>
          <p:cNvSpPr/>
          <p:nvPr/>
        </p:nvSpPr>
        <p:spPr>
          <a:xfrm>
            <a:off x="5176056" y="3905648"/>
            <a:ext cx="503693" cy="50369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E941E6-0D19-4B9F-9FDF-9E41995F5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17912" r="8392" b="16287"/>
          <a:stretch/>
        </p:blipFill>
        <p:spPr>
          <a:xfrm>
            <a:off x="2411162" y="260361"/>
            <a:ext cx="7369674" cy="289557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8E0CAA-4F68-4E75-B124-706478926939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FFT</a:t>
            </a:r>
            <a:r>
              <a:rPr lang="ko-KR" altLang="en-US" sz="1400" b="1" dirty="0"/>
              <a:t> 결과 마스크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70541-FBF0-41EE-9D63-30B83CF0B8C5}"/>
              </a:ext>
            </a:extLst>
          </p:cNvPr>
          <p:cNvSpPr txBox="1"/>
          <p:nvPr/>
        </p:nvSpPr>
        <p:spPr>
          <a:xfrm>
            <a:off x="4159128" y="6035921"/>
            <a:ext cx="387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b)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FFT </a:t>
            </a:r>
            <a:r>
              <a:rPr lang="ko-KR" altLang="en-US" sz="1200" b="1" dirty="0"/>
              <a:t>이미지 </a:t>
            </a:r>
            <a:r>
              <a:rPr lang="ko-KR" altLang="en-US" sz="1200" b="1" dirty="0" err="1"/>
              <a:t>마스킹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45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9D2A53E-1D67-458B-AEBE-BF55454D1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2" t="16178" r="8609" b="16651"/>
          <a:stretch/>
        </p:blipFill>
        <p:spPr>
          <a:xfrm>
            <a:off x="2138103" y="3365815"/>
            <a:ext cx="3694801" cy="303562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5FC390-E106-4A71-9A5C-C559911DA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/>
          <a:stretch/>
        </p:blipFill>
        <p:spPr>
          <a:xfrm>
            <a:off x="6797442" y="3630675"/>
            <a:ext cx="3645929" cy="250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FA015-D94F-4E52-A468-9BDCCD16BC70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줄기에 해당하는 주파수 영역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248D86-327E-4D44-BE55-7F7EAA249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8000"/>
                    </a14:imgEffect>
                    <a14:imgEffect>
                      <a14:brightnessContrast bright="19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1917" y="478498"/>
            <a:ext cx="3496980" cy="2772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48A89E-59EB-4934-A229-A36FD27A46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69" r="43785"/>
          <a:stretch/>
        </p:blipFill>
        <p:spPr>
          <a:xfrm>
            <a:off x="2196148" y="478498"/>
            <a:ext cx="3645930" cy="2772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BA260-5AB7-4AF4-BDEC-F37822DC0C31}"/>
              </a:ext>
            </a:extLst>
          </p:cNvPr>
          <p:cNvSpPr txBox="1"/>
          <p:nvPr/>
        </p:nvSpPr>
        <p:spPr>
          <a:xfrm>
            <a:off x="7323541" y="3354419"/>
            <a:ext cx="259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마스크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B4A8-D8B6-454C-8776-43D62B158E60}"/>
              </a:ext>
            </a:extLst>
          </p:cNvPr>
          <p:cNvSpPr txBox="1"/>
          <p:nvPr/>
        </p:nvSpPr>
        <p:spPr>
          <a:xfrm>
            <a:off x="7323541" y="196154"/>
            <a:ext cx="259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IFFT </a:t>
            </a:r>
            <a:r>
              <a:rPr lang="ko-KR" altLang="en-US" sz="1400" dirty="0"/>
              <a:t>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C2352-7FB7-4B4B-A307-CCA8679D1777}"/>
              </a:ext>
            </a:extLst>
          </p:cNvPr>
          <p:cNvSpPr txBox="1"/>
          <p:nvPr/>
        </p:nvSpPr>
        <p:spPr>
          <a:xfrm>
            <a:off x="2873237" y="195448"/>
            <a:ext cx="259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114408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151B56E-426A-4AFB-A80E-3258F2CEC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85" y="3429000"/>
            <a:ext cx="5564335" cy="278216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BFA015-D94F-4E52-A468-9BDCCD16BC70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데이터 학습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2C3023-9827-4D6B-B957-464F225F5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48" y="1233440"/>
            <a:ext cx="1428750" cy="1428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88DEF-9AB8-4C41-A37E-7D49A4EB6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40" y="1233440"/>
            <a:ext cx="1428750" cy="142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9F514-1773-4D73-9E7A-47BC94B0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44" y="1233440"/>
            <a:ext cx="1428750" cy="1428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0F07F2-BE77-4AE3-9300-874C5396AD70}"/>
              </a:ext>
            </a:extLst>
          </p:cNvPr>
          <p:cNvSpPr txBox="1"/>
          <p:nvPr/>
        </p:nvSpPr>
        <p:spPr>
          <a:xfrm>
            <a:off x="1387389" y="3200057"/>
            <a:ext cx="4246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같은 프레임 내의 스파크 간에도 가지 개수나 모양 상이</a:t>
            </a:r>
            <a:br>
              <a:rPr lang="en-US" altLang="ko-KR" sz="1400" dirty="0"/>
            </a:br>
            <a:r>
              <a:rPr lang="ko-KR" altLang="en-US" sz="1400" dirty="0"/>
              <a:t>↓</a:t>
            </a:r>
            <a:endParaRPr lang="en-US" altLang="ko-KR" sz="1400" dirty="0"/>
          </a:p>
          <a:p>
            <a:pPr algn="ctr"/>
            <a:r>
              <a:rPr lang="ko-KR" altLang="en-US" sz="1400" dirty="0"/>
              <a:t>각 스파크가 개별 데이터가 되기에는 특성이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잘 반영 되지 않을 것으로 판단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C4B3C-E115-4C09-B91D-C85EE811B213}"/>
              </a:ext>
            </a:extLst>
          </p:cNvPr>
          <p:cNvSpPr txBox="1"/>
          <p:nvPr/>
        </p:nvSpPr>
        <p:spPr>
          <a:xfrm>
            <a:off x="1240448" y="887533"/>
            <a:ext cx="259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C55 </a:t>
            </a:r>
            <a:r>
              <a:rPr lang="ko-KR" altLang="en-US" sz="1200" b="1" dirty="0"/>
              <a:t>영상 내의 검출된 스파크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C4AB83-96AA-4A6E-A6CD-640046525972}"/>
              </a:ext>
            </a:extLst>
          </p:cNvPr>
          <p:cNvSpPr txBox="1"/>
          <p:nvPr/>
        </p:nvSpPr>
        <p:spPr>
          <a:xfrm>
            <a:off x="6236634" y="1224471"/>
            <a:ext cx="5568700" cy="264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한 프레임 내의 스파크의 통계적 평균치를 개별 데이터로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프레임 별 수치 편차가 크다면 여러 프레임을 묶어 하나의 데이터로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번 </a:t>
            </a:r>
            <a:r>
              <a:rPr lang="en-US" altLang="ko-KR" sz="1400" dirty="0"/>
              <a:t>4</a:t>
            </a:r>
            <a:r>
              <a:rPr lang="ko-KR" altLang="en-US" sz="1400" dirty="0"/>
              <a:t>번 영상이 길이가 길어 데이터 확보가 유리하고 스파크가 많이 발생된 영상이므로 이를 학습에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번 영상을 테스트 셋으로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Feature</a:t>
            </a:r>
            <a:r>
              <a:rPr lang="ko-KR" altLang="en-US" sz="1400" dirty="0"/>
              <a:t>를 여러 개 사용해 차원을 높이고 이후 차원 축소나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특징 선택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방법 사용하여 학습 진행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8742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684000" y="6462395"/>
            <a:ext cx="411480" cy="365125"/>
          </a:xfrm>
        </p:spPr>
        <p:txBody>
          <a:bodyPr/>
          <a:lstStyle/>
          <a:p>
            <a:fld id="{F9FFAF79-33DD-4491-AE5A-D05BA40F3E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6401435"/>
            <a:ext cx="1209040" cy="4237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39348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9BA5404-F0CA-4578-8935-41974246F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9562"/>
              </p:ext>
            </p:extLst>
          </p:nvPr>
        </p:nvGraphicFramePr>
        <p:xfrm>
          <a:off x="3012531" y="1561975"/>
          <a:ext cx="8220810" cy="28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0">
                  <a:extLst>
                    <a:ext uri="{9D8B030D-6E8A-4147-A177-3AD203B41FA5}">
                      <a16:colId xmlns:a16="http://schemas.microsoft.com/office/drawing/2014/main" val="1188935538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06111953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56103141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0082058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890475052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72977469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775254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20469361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2362762266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52820884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3182269727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916443065"/>
                    </a:ext>
                  </a:extLst>
                </a:gridCol>
                <a:gridCol w="632370">
                  <a:extLst>
                    <a:ext uri="{9D8B030D-6E8A-4147-A177-3AD203B41FA5}">
                      <a16:colId xmlns:a16="http://schemas.microsoft.com/office/drawing/2014/main" val="1851237838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15888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02523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69005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0276"/>
                  </a:ext>
                </a:extLst>
              </a:tr>
              <a:tr h="57078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54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64B027A-AC1B-4EA7-AC2D-E6DBA6E5A840}"/>
              </a:ext>
            </a:extLst>
          </p:cNvPr>
          <p:cNvSpPr txBox="1"/>
          <p:nvPr/>
        </p:nvSpPr>
        <p:spPr>
          <a:xfrm>
            <a:off x="1318847" y="1698210"/>
            <a:ext cx="160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주차</a:t>
            </a:r>
            <a:r>
              <a:rPr lang="en-US" altLang="ko-KR" sz="1600" b="1" dirty="0"/>
              <a:t>(Week)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6313-E92B-4A94-BE3A-63ACED87B9F2}"/>
              </a:ext>
            </a:extLst>
          </p:cNvPr>
          <p:cNvSpPr txBox="1"/>
          <p:nvPr/>
        </p:nvSpPr>
        <p:spPr>
          <a:xfrm>
            <a:off x="882144" y="3956184"/>
            <a:ext cx="203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논문 작성 및 보완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80959-78F1-4C89-A589-DBC6CA5BB7A6}"/>
              </a:ext>
            </a:extLst>
          </p:cNvPr>
          <p:cNvSpPr/>
          <p:nvPr/>
        </p:nvSpPr>
        <p:spPr>
          <a:xfrm>
            <a:off x="3080250" y="2247309"/>
            <a:ext cx="510899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C3828-D7FB-4617-B5D5-5324F64EBF9A}"/>
              </a:ext>
            </a:extLst>
          </p:cNvPr>
          <p:cNvSpPr txBox="1"/>
          <p:nvPr/>
        </p:nvSpPr>
        <p:spPr>
          <a:xfrm>
            <a:off x="391061" y="3426506"/>
            <a:ext cx="2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i="0" u="none" strike="noStrike" dirty="0">
                <a:effectLst/>
                <a:latin typeface="Pretendard"/>
              </a:rPr>
              <a:t>특징 기반 분류 기법 실험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9B99B-11C6-4D52-87E7-2E7590A46E2C}"/>
              </a:ext>
            </a:extLst>
          </p:cNvPr>
          <p:cNvSpPr txBox="1"/>
          <p:nvPr/>
        </p:nvSpPr>
        <p:spPr>
          <a:xfrm>
            <a:off x="-642042" y="2261127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Spark Test </a:t>
            </a:r>
            <a:r>
              <a:rPr lang="ko-KR" altLang="en-US" sz="1600" b="1" dirty="0"/>
              <a:t>공부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83E08-2702-4C78-A0EC-3741B3A20487}"/>
              </a:ext>
            </a:extLst>
          </p:cNvPr>
          <p:cNvSpPr txBox="1"/>
          <p:nvPr/>
        </p:nvSpPr>
        <p:spPr>
          <a:xfrm>
            <a:off x="-596011" y="2854842"/>
            <a:ext cx="356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특징 추출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EFE81D-2EF3-43A9-ADBF-3C46D7D4EC4F}"/>
              </a:ext>
            </a:extLst>
          </p:cNvPr>
          <p:cNvSpPr/>
          <p:nvPr/>
        </p:nvSpPr>
        <p:spPr>
          <a:xfrm>
            <a:off x="3692381" y="2835645"/>
            <a:ext cx="2409481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AD7A62-31CA-41FA-82E8-EB0F273480AC}"/>
              </a:ext>
            </a:extLst>
          </p:cNvPr>
          <p:cNvSpPr/>
          <p:nvPr/>
        </p:nvSpPr>
        <p:spPr>
          <a:xfrm>
            <a:off x="6241053" y="3417714"/>
            <a:ext cx="3043624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D0CF6A-4CDE-4E6E-B7FB-E739E4691021}"/>
              </a:ext>
            </a:extLst>
          </p:cNvPr>
          <p:cNvSpPr/>
          <p:nvPr/>
        </p:nvSpPr>
        <p:spPr>
          <a:xfrm>
            <a:off x="9416562" y="3952843"/>
            <a:ext cx="485575" cy="311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945A53-C02B-4F32-A396-76EF9408ACC4}"/>
              </a:ext>
            </a:extLst>
          </p:cNvPr>
          <p:cNvSpPr/>
          <p:nvPr/>
        </p:nvSpPr>
        <p:spPr>
          <a:xfrm>
            <a:off x="8698877" y="1561975"/>
            <a:ext cx="646407" cy="28539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138EF-20A1-4C45-8C97-F4F7E9DF0DB4}"/>
              </a:ext>
            </a:extLst>
          </p:cNvPr>
          <p:cNvSpPr txBox="1"/>
          <p:nvPr/>
        </p:nvSpPr>
        <p:spPr>
          <a:xfrm>
            <a:off x="2919582" y="4765203"/>
            <a:ext cx="7304043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– Feature pool </a:t>
            </a:r>
            <a:r>
              <a:rPr lang="ko-KR" altLang="en-US" sz="1600" dirty="0"/>
              <a:t>만든 후 정규화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적용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실시간 적용 환경 세팅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4A47D-C567-4EF6-AD31-2A1FED424D95}"/>
              </a:ext>
            </a:extLst>
          </p:cNvPr>
          <p:cNvSpPr txBox="1"/>
          <p:nvPr/>
        </p:nvSpPr>
        <p:spPr>
          <a:xfrm>
            <a:off x="111760" y="121888"/>
            <a:ext cx="387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다음 주 진행 사항</a:t>
            </a:r>
          </a:p>
        </p:txBody>
      </p:sp>
    </p:spTree>
    <p:extLst>
      <p:ext uri="{BB962C8B-B14F-4D97-AF65-F5344CB8AC3E}">
        <p14:creationId xmlns:p14="http://schemas.microsoft.com/office/powerpoint/2010/main" val="231151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F10A-FFA0-465B-B196-2D1285F3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DCA12-62CA-43DF-A933-FB16A085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83652-7E59-4983-9654-5B125FC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AF79-33DD-4491-AE5A-D05BA40F3E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2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은찬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10803</TotalTime>
  <Words>238</Words>
  <Application>Microsoft Office PowerPoint</Application>
  <PresentationFormat>와이드스크린</PresentationFormat>
  <Paragraphs>70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나눔바른고딕</vt:lpstr>
      <vt:lpstr>맑은 고딕</vt:lpstr>
      <vt:lpstr>Arial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김은찬</dc:creator>
  <cp:lastModifiedBy>eunchan</cp:lastModifiedBy>
  <cp:revision>526</cp:revision>
  <dcterms:created xsi:type="dcterms:W3CDTF">2023-06-28T14:15:35Z</dcterms:created>
  <dcterms:modified xsi:type="dcterms:W3CDTF">2023-12-05T05:17:38Z</dcterms:modified>
</cp:coreProperties>
</file>